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9" r:id="rId6"/>
    <p:sldId id="267" r:id="rId7"/>
    <p:sldId id="268" r:id="rId8"/>
    <p:sldId id="270" r:id="rId9"/>
    <p:sldId id="271" r:id="rId10"/>
    <p:sldId id="272" r:id="rId11"/>
    <p:sldId id="273" r:id="rId12"/>
    <p:sldId id="276" r:id="rId13"/>
    <p:sldId id="274" r:id="rId14"/>
    <p:sldId id="275"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p:scale>
          <a:sx n="100" d="100"/>
          <a:sy n="100" d="100"/>
        </p:scale>
        <p:origin x="-58" y="23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1/12/2021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1/12/2021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1/12/2021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1/12/2021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1/12/2021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naokishibuya/finding-lane-lines-on-the-road-30cf016a1165" TargetMode="External"/><Relationship Id="rId2" Type="http://schemas.openxmlformats.org/officeDocument/2006/relationships/hyperlink" Target="http://www.iaeng.org/publication/WCECS2011/WCECS2011_pp499-502.pdf" TargetMode="External"/><Relationship Id="rId1" Type="http://schemas.openxmlformats.org/officeDocument/2006/relationships/slideLayout" Target="../slideLayouts/slideLayout2.xml"/><Relationship Id="rId6" Type="http://schemas.openxmlformats.org/officeDocument/2006/relationships/hyperlink" Target="https://www.analyticsvidhya.com/blog/2020/05/tutorial-real-time-lane-detection-opencv/" TargetMode="External"/><Relationship Id="rId5" Type="http://schemas.openxmlformats.org/officeDocument/2006/relationships/hyperlink" Target="https://janhalozan.com/2019/06/01/lane-detector/" TargetMode="External"/><Relationship Id="rId4" Type="http://schemas.openxmlformats.org/officeDocument/2006/relationships/hyperlink" Target="https://edforson.me/posts/using-computer-vision-to-find-lane-lines-on-r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xmlns=""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xmlns=""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xmlns=""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9347C47-EF1D-4B02-906B-219155AD8D0F}"/>
              </a:ext>
            </a:extLst>
          </p:cNvPr>
          <p:cNvSpPr>
            <a:spLocks noGrp="1"/>
          </p:cNvSpPr>
          <p:nvPr>
            <p:ph type="ctrTitle"/>
          </p:nvPr>
        </p:nvSpPr>
        <p:spPr>
          <a:xfrm>
            <a:off x="6298010" y="4333009"/>
            <a:ext cx="5268177" cy="1086237"/>
          </a:xfrm>
        </p:spPr>
        <p:txBody>
          <a:bodyPr>
            <a:noAutofit/>
          </a:bodyPr>
          <a:lstStyle/>
          <a:p>
            <a:pPr algn="l"/>
            <a:r>
              <a:rPr lang="en-US" sz="2800" dirty="0">
                <a:solidFill>
                  <a:schemeClr val="bg1"/>
                </a:solidFill>
              </a:rPr>
              <a:t>Lane and markings detection in color images </a:t>
            </a:r>
            <a:endParaRPr lang="en-US" sz="2800" dirty="0">
              <a:solidFill>
                <a:schemeClr val="bg1"/>
              </a:solidFill>
            </a:endParaRPr>
          </a:p>
        </p:txBody>
      </p:sp>
      <p:sp>
        <p:nvSpPr>
          <p:cNvPr id="3" name="Subtitle 2">
            <a:extLst>
              <a:ext uri="{FF2B5EF4-FFF2-40B4-BE49-F238E27FC236}">
                <a16:creationId xmlns:a16="http://schemas.microsoft.com/office/drawing/2014/main" xmlns=""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err="1" smtClean="0">
                <a:solidFill>
                  <a:srgbClr val="FFFFFF"/>
                </a:solidFill>
              </a:rPr>
              <a:t>Razvan</a:t>
            </a:r>
            <a:r>
              <a:rPr lang="en-US" sz="1800" dirty="0" smtClean="0">
                <a:solidFill>
                  <a:srgbClr val="FFFFFF"/>
                </a:solidFill>
              </a:rPr>
              <a:t> Pop</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Identificarea</a:t>
            </a:r>
            <a:r>
              <a:rPr lang="en-US" dirty="0"/>
              <a:t> </a:t>
            </a:r>
            <a:r>
              <a:rPr lang="en-US" dirty="0" err="1"/>
              <a:t>regiunii</a:t>
            </a:r>
            <a:r>
              <a:rPr lang="en-US" dirty="0"/>
              <a:t> de </a:t>
            </a:r>
            <a:r>
              <a:rPr lang="en-US" dirty="0" err="1"/>
              <a:t>interes</a:t>
            </a:r>
            <a:endParaRPr lang="en-US" dirty="0"/>
          </a:p>
        </p:txBody>
      </p:sp>
      <p:sp>
        <p:nvSpPr>
          <p:cNvPr id="3" name="Content Placeholder 2"/>
          <p:cNvSpPr>
            <a:spLocks noGrp="1"/>
          </p:cNvSpPr>
          <p:nvPr>
            <p:ph idx="1"/>
          </p:nvPr>
        </p:nvSpPr>
        <p:spPr/>
        <p:txBody>
          <a:bodyPr/>
          <a:lstStyle/>
          <a:p>
            <a:r>
              <a:rPr lang="vi-VN" dirty="0"/>
              <a:t>Când găsim linii de bandă, nu este nevoie să verificăm cerul și dealurile.</a:t>
            </a:r>
            <a:endParaRPr lang="en-US" dirty="0"/>
          </a:p>
          <a:p>
            <a:r>
              <a:rPr lang="ro-RO" dirty="0">
                <a:latin typeface="Tahoma" pitchFamily="34" charset="0"/>
                <a:ea typeface="Tahoma" pitchFamily="34" charset="0"/>
                <a:cs typeface="Tahoma" pitchFamily="34" charset="0"/>
              </a:rPr>
              <a:t>O presupunere crucială în această sarcină este că camera rămâne în același loc în toate aceste imagini, iar benzile sunt plate, prin urmare putem identifica regiunea critică care ne interesează.</a:t>
            </a:r>
            <a:endParaRPr lang="en-US" dirty="0">
              <a:latin typeface="Tahoma" pitchFamily="34" charset="0"/>
              <a:ea typeface="Tahoma" pitchFamily="34" charset="0"/>
              <a:cs typeface="Tahoma" pitchFamily="34" charset="0"/>
            </a:endParaRP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070" y="3909060"/>
            <a:ext cx="37719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705" y="3909060"/>
            <a:ext cx="35623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802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o-RO" dirty="0" smtClean="0"/>
              <a:t>Concluzii</a:t>
            </a:r>
            <a:endParaRPr lang="en-US" dirty="0"/>
          </a:p>
        </p:txBody>
      </p:sp>
      <p:sp>
        <p:nvSpPr>
          <p:cNvPr id="3" name="Content Placeholder 2"/>
          <p:cNvSpPr>
            <a:spLocks noGrp="1"/>
          </p:cNvSpPr>
          <p:nvPr>
            <p:ph idx="1"/>
          </p:nvPr>
        </p:nvSpPr>
        <p:spPr/>
        <p:txBody>
          <a:bodyPr/>
          <a:lstStyle/>
          <a:p>
            <a:r>
              <a:rPr lang="ro-RO" dirty="0" smtClean="0">
                <a:latin typeface="Tahoma" pitchFamily="34" charset="0"/>
                <a:ea typeface="Tahoma" pitchFamily="34" charset="0"/>
                <a:cs typeface="Tahoma" pitchFamily="34" charset="0"/>
              </a:rPr>
              <a:t>Am realizat un algoritm pentru detecția si marcarea liniilor</a:t>
            </a:r>
            <a:r>
              <a:rPr lang="vi-VN" dirty="0" smtClean="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Nu am folosit niciun model sau caracteristici complexe ale imaginii. În schimb, soluția noastră s-a </a:t>
            </a:r>
            <a:r>
              <a:rPr lang="vi-VN" dirty="0" smtClean="0">
                <a:latin typeface="Tahoma" pitchFamily="34" charset="0"/>
                <a:ea typeface="Tahoma" pitchFamily="34" charset="0"/>
                <a:cs typeface="Tahoma" pitchFamily="34" charset="0"/>
              </a:rPr>
              <a:t>bazat </a:t>
            </a:r>
            <a:r>
              <a:rPr lang="vi-VN" dirty="0">
                <a:latin typeface="Tahoma" pitchFamily="34" charset="0"/>
                <a:ea typeface="Tahoma" pitchFamily="34" charset="0"/>
                <a:cs typeface="Tahoma" pitchFamily="34" charset="0"/>
              </a:rPr>
              <a:t>pe anumite operațiuni de pre-procesare a imaginilor. Cu toate acestea, vor exista multe scenarii în care această soluție nu va funcționa. De exemplu, atunci când nu vor exista marcaje de bandă sau când traficul este prea mare pe drum, acest sistem va eșua. Există metode mai sofisticate pentru a depăși astfel de probleme în detectarea </a:t>
            </a:r>
            <a:r>
              <a:rPr lang="vi-VN" dirty="0" smtClean="0">
                <a:latin typeface="Tahoma" pitchFamily="34" charset="0"/>
                <a:ea typeface="Tahoma" pitchFamily="34" charset="0"/>
                <a:cs typeface="Tahoma" pitchFamily="34" charset="0"/>
              </a:rPr>
              <a:t>benzii</a:t>
            </a:r>
            <a:r>
              <a:rPr lang="ro-RO" dirty="0" smtClean="0">
                <a:latin typeface="Tahoma" pitchFamily="34" charset="0"/>
                <a:ea typeface="Tahoma" pitchFamily="34" charset="0"/>
                <a:cs typeface="Tahoma" pitchFamily="34" charset="0"/>
              </a:rPr>
              <a:t>.</a:t>
            </a: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62218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o-RO" dirty="0" smtClean="0"/>
              <a:t>Bibliografie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www.iaeng.org/publication/WCECS2011/WCECS2011_pp499-502.pdf</a:t>
            </a:r>
            <a:endParaRPr lang="ro-RO" dirty="0" smtClean="0"/>
          </a:p>
          <a:p>
            <a:r>
              <a:rPr lang="en-US" dirty="0" smtClean="0"/>
              <a:t> </a:t>
            </a:r>
            <a:r>
              <a:rPr lang="en-US" dirty="0">
                <a:hlinkClick r:id="rId3"/>
              </a:rPr>
              <a:t>https://medium.com/@</a:t>
            </a:r>
            <a:r>
              <a:rPr lang="en-US" dirty="0" smtClean="0">
                <a:hlinkClick r:id="rId3"/>
              </a:rPr>
              <a:t>naokishibuya/finding-lane-lines-on-the-road-30cf016a1165</a:t>
            </a:r>
            <a:endParaRPr lang="ro-RO" dirty="0" smtClean="0"/>
          </a:p>
          <a:p>
            <a:r>
              <a:rPr lang="en-US" dirty="0" smtClean="0"/>
              <a:t> </a:t>
            </a:r>
            <a:r>
              <a:rPr lang="en-US" dirty="0">
                <a:hlinkClick r:id="rId4"/>
              </a:rPr>
              <a:t>https://edforson.me/posts/using-computer-vision-to-find-lane-lines-on-road</a:t>
            </a:r>
            <a:r>
              <a:rPr lang="en-US" dirty="0" smtClean="0">
                <a:hlinkClick r:id="rId4"/>
              </a:rPr>
              <a:t>/</a:t>
            </a:r>
            <a:endParaRPr lang="ro-RO" dirty="0" smtClean="0"/>
          </a:p>
          <a:p>
            <a:r>
              <a:rPr lang="ro-RO" dirty="0">
                <a:hlinkClick r:id="rId5"/>
              </a:rPr>
              <a:t>https://janhalozan.com/2019/06/01/lane-detector</a:t>
            </a:r>
            <a:r>
              <a:rPr lang="ro-RO" dirty="0" smtClean="0">
                <a:hlinkClick r:id="rId5"/>
              </a:rPr>
              <a:t>/</a:t>
            </a:r>
            <a:endParaRPr lang="ro-RO" dirty="0" smtClean="0"/>
          </a:p>
          <a:p>
            <a:r>
              <a:rPr lang="ro-RO" dirty="0">
                <a:hlinkClick r:id="rId6"/>
              </a:rPr>
              <a:t>https://www.analyticsvidhya.com/blog/2020/05/tutorial-real-time-lane-detection-opencv</a:t>
            </a:r>
            <a:r>
              <a:rPr lang="ro-RO" dirty="0" smtClean="0">
                <a:hlinkClick r:id="rId6"/>
              </a:rPr>
              <a:t>/</a:t>
            </a:r>
            <a:endParaRPr lang="ro-RO" dirty="0" smtClean="0"/>
          </a:p>
          <a:p>
            <a:endParaRPr lang="ro-RO" dirty="0" smtClean="0"/>
          </a:p>
        </p:txBody>
      </p:sp>
    </p:spTree>
    <p:extLst>
      <p:ext uri="{BB962C8B-B14F-4D97-AF65-F5344CB8AC3E}">
        <p14:creationId xmlns:p14="http://schemas.microsoft.com/office/powerpoint/2010/main" val="3169440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41960"/>
            <a:ext cx="9601200" cy="5425440"/>
          </a:xfrm>
        </p:spPr>
        <p:txBody>
          <a:bodyPr/>
          <a:lstStyle/>
          <a:p>
            <a:r>
              <a:rPr lang="vi-VN" dirty="0"/>
              <a:t>Identificarea benzilor de </a:t>
            </a:r>
            <a:r>
              <a:rPr lang="vi-VN" dirty="0" smtClean="0"/>
              <a:t>circulație </a:t>
            </a:r>
            <a:r>
              <a:rPr lang="vi-VN" dirty="0"/>
              <a:t>pe drum este o </a:t>
            </a:r>
            <a:r>
              <a:rPr lang="vi-VN" dirty="0" smtClean="0"/>
              <a:t>sarcină obișnuită efectuată </a:t>
            </a:r>
            <a:r>
              <a:rPr lang="vi-VN" dirty="0"/>
              <a:t>de </a:t>
            </a:r>
            <a:r>
              <a:rPr lang="vi-VN" dirty="0" smtClean="0"/>
              <a:t>toți șoferii </a:t>
            </a:r>
            <a:r>
              <a:rPr lang="vi-VN" dirty="0"/>
              <a:t>umani pentru a se asigura că vehiculele lor se încadrează în limitele benzii de circulație atunci când conduc, astfel încât să se asigure că traficul este lin și să se reducă la minimum șansele de coliziune cu alte mașini din cauza </a:t>
            </a:r>
            <a:r>
              <a:rPr lang="vi-VN" dirty="0" smtClean="0"/>
              <a:t>nealinierii </a:t>
            </a:r>
            <a:r>
              <a:rPr lang="vi-VN" dirty="0"/>
              <a:t>benzii</a:t>
            </a:r>
            <a:r>
              <a:rPr lang="vi-VN" dirty="0" smtClean="0"/>
              <a:t>.</a:t>
            </a:r>
            <a:endParaRPr lang="en-US" dirty="0" smtClean="0"/>
          </a:p>
          <a:p>
            <a:endParaRPr lang="en-US" dirty="0"/>
          </a:p>
          <a:p>
            <a:endParaRPr lang="en-US" dirty="0"/>
          </a:p>
        </p:txBody>
      </p:sp>
      <p:pic>
        <p:nvPicPr>
          <p:cNvPr id="1026" name="Picture 2" descr="C:\Users\Razvan\Desktop\FACULTATE\ProiectSRF\OpenCVApplication-VS2015_31_basic\Images\imag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577" y="2151698"/>
            <a:ext cx="3202304" cy="16754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zvan\Desktop\FACULTATE\ProiectSRF\OpenCVApplication-VS2015_31_basic\Images\solidYellow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151698"/>
            <a:ext cx="2752726" cy="1675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azvan\Desktop\FACULTATE\ProiectSRF\OpenCVApplication-VS2015_31_basic\Images\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26" y="3827146"/>
            <a:ext cx="3028950" cy="167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11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61060"/>
          </a:xfrm>
        </p:spPr>
        <p:txBody>
          <a:bodyPr/>
          <a:lstStyle/>
          <a:p>
            <a:pPr algn="ctr"/>
            <a:r>
              <a:rPr lang="en-US" dirty="0" smtClean="0"/>
              <a:t>Pa</a:t>
            </a:r>
            <a:r>
              <a:rPr lang="ro-RO" dirty="0"/>
              <a:t>ș</a:t>
            </a:r>
            <a:r>
              <a:rPr lang="en-US" dirty="0" smtClean="0"/>
              <a:t>ii de </a:t>
            </a:r>
            <a:r>
              <a:rPr lang="en-US" dirty="0" err="1" smtClean="0"/>
              <a:t>realizare</a:t>
            </a:r>
            <a:r>
              <a:rPr lang="en-US" dirty="0" smtClean="0"/>
              <a:t> a </a:t>
            </a:r>
            <a:r>
              <a:rPr lang="en-US" dirty="0" err="1"/>
              <a:t>proiectului</a:t>
            </a:r>
            <a:endParaRPr lang="en-US" dirty="0"/>
          </a:p>
        </p:txBody>
      </p:sp>
      <p:sp>
        <p:nvSpPr>
          <p:cNvPr id="3" name="Content Placeholder 2"/>
          <p:cNvSpPr>
            <a:spLocks noGrp="1"/>
          </p:cNvSpPr>
          <p:nvPr>
            <p:ph idx="1"/>
          </p:nvPr>
        </p:nvSpPr>
        <p:spPr>
          <a:xfrm>
            <a:off x="1371600" y="1722120"/>
            <a:ext cx="9601200" cy="4145280"/>
          </a:xfrm>
        </p:spPr>
        <p:txBody>
          <a:bodyPr/>
          <a:lstStyle/>
          <a:p>
            <a:r>
              <a:rPr lang="en-US" dirty="0" err="1">
                <a:latin typeface="Tahoma" pitchFamily="34" charset="0"/>
                <a:ea typeface="Tahoma" pitchFamily="34" charset="0"/>
                <a:cs typeface="Tahoma" pitchFamily="34" charset="0"/>
              </a:rPr>
              <a:t>Izolarea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galbenului</a:t>
            </a:r>
            <a:r>
              <a:rPr lang="en-US" dirty="0">
                <a:latin typeface="Tahoma" pitchFamily="34" charset="0"/>
                <a:ea typeface="Tahoma" pitchFamily="34" charset="0"/>
                <a:cs typeface="Tahoma" pitchFamily="34" charset="0"/>
              </a:rPr>
              <a:t> </a:t>
            </a:r>
            <a:r>
              <a:rPr lang="ro-RO" dirty="0" err="1">
                <a:latin typeface="Tahoma" pitchFamily="34" charset="0"/>
                <a:ea typeface="Tahoma" pitchFamily="34" charset="0"/>
                <a:cs typeface="Tahoma" pitchFamily="34" charset="0"/>
              </a:rPr>
              <a:t>ș</a:t>
            </a:r>
            <a:r>
              <a:rPr lang="en-US" dirty="0" smtClean="0">
                <a:latin typeface="Tahoma" pitchFamily="34" charset="0"/>
                <a:ea typeface="Tahoma" pitchFamily="34" charset="0"/>
                <a:cs typeface="Tahoma" pitchFamily="34" charset="0"/>
              </a:rPr>
              <a:t>i </a:t>
            </a:r>
            <a:r>
              <a:rPr lang="en-US" dirty="0" err="1">
                <a:latin typeface="Tahoma" pitchFamily="34" charset="0"/>
                <a:ea typeface="Tahoma" pitchFamily="34" charset="0"/>
                <a:cs typeface="Tahoma" pitchFamily="34" charset="0"/>
              </a:rPr>
              <a:t>albului</a:t>
            </a:r>
            <a:r>
              <a:rPr lang="en-US" dirty="0">
                <a:latin typeface="Tahoma" pitchFamily="34" charset="0"/>
                <a:ea typeface="Tahoma" pitchFamily="34" charset="0"/>
                <a:cs typeface="Tahoma" pitchFamily="34" charset="0"/>
              </a:rPr>
              <a:t> din </a:t>
            </a:r>
            <a:r>
              <a:rPr lang="en-US" dirty="0" err="1">
                <a:latin typeface="Tahoma" pitchFamily="34" charset="0"/>
                <a:ea typeface="Tahoma" pitchFamily="34" charset="0"/>
                <a:cs typeface="Tahoma" pitchFamily="34" charset="0"/>
              </a:rPr>
              <a:t>imaginea</a:t>
            </a:r>
            <a:r>
              <a:rPr lang="en-US" dirty="0">
                <a:latin typeface="Tahoma" pitchFamily="34" charset="0"/>
                <a:ea typeface="Tahoma" pitchFamily="34" charset="0"/>
                <a:cs typeface="Tahoma" pitchFamily="34" charset="0"/>
              </a:rPr>
              <a:t> HSL;</a:t>
            </a:r>
          </a:p>
          <a:p>
            <a:r>
              <a:rPr lang="en-US" dirty="0" err="1">
                <a:latin typeface="Tahoma" pitchFamily="34" charset="0"/>
                <a:ea typeface="Tahoma" pitchFamily="34" charset="0"/>
                <a:cs typeface="Tahoma" pitchFamily="34" charset="0"/>
              </a:rPr>
              <a:t>Convertirea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imaginii</a:t>
            </a:r>
            <a:r>
              <a:rPr lang="en-US" dirty="0">
                <a:latin typeface="Tahoma" pitchFamily="34" charset="0"/>
                <a:ea typeface="Tahoma" pitchFamily="34" charset="0"/>
                <a:cs typeface="Tahoma" pitchFamily="34" charset="0"/>
              </a:rPr>
              <a:t> color </a:t>
            </a:r>
            <a:r>
              <a:rPr lang="ro-RO" dirty="0" err="1" smtClean="0">
                <a:latin typeface="Tahoma" pitchFamily="34" charset="0"/>
                <a:ea typeface="Tahoma" pitchFamily="34" charset="0"/>
                <a:cs typeface="Tahoma" pitchFamily="34" charset="0"/>
              </a:rPr>
              <a:t>î</a:t>
            </a:r>
            <a:r>
              <a:rPr lang="en-US" dirty="0" err="1" smtClean="0">
                <a:latin typeface="Tahoma" pitchFamily="34" charset="0"/>
                <a:ea typeface="Tahoma" pitchFamily="34" charset="0"/>
                <a:cs typeface="Tahoma" pitchFamily="34" charset="0"/>
              </a:rPr>
              <a:t>ntr</a:t>
            </a:r>
            <a:r>
              <a:rPr lang="en-US" dirty="0" smtClean="0">
                <a:latin typeface="Tahoma" pitchFamily="34" charset="0"/>
                <a:ea typeface="Tahoma" pitchFamily="34" charset="0"/>
                <a:cs typeface="Tahoma" pitchFamily="34" charset="0"/>
              </a:rPr>
              <a:t>-o </a:t>
            </a:r>
            <a:r>
              <a:rPr lang="en-US" dirty="0">
                <a:latin typeface="Tahoma" pitchFamily="34" charset="0"/>
                <a:ea typeface="Tahoma" pitchFamily="34" charset="0"/>
                <a:cs typeface="Tahoma" pitchFamily="34" charset="0"/>
              </a:rPr>
              <a:t>imagine </a:t>
            </a:r>
            <a:r>
              <a:rPr lang="en-US" dirty="0" err="1">
                <a:latin typeface="Tahoma" pitchFamily="34" charset="0"/>
                <a:ea typeface="Tahoma" pitchFamily="34" charset="0"/>
                <a:cs typeface="Tahoma" pitchFamily="34" charset="0"/>
              </a:rPr>
              <a:t>grayscaler</a:t>
            </a:r>
            <a:r>
              <a:rPr lang="en-US" dirty="0">
                <a:latin typeface="Tahoma" pitchFamily="34" charset="0"/>
                <a:ea typeface="Tahoma" pitchFamily="34" charset="0"/>
                <a:cs typeface="Tahoma" pitchFamily="34" charset="0"/>
              </a:rPr>
              <a:t>;</a:t>
            </a:r>
          </a:p>
          <a:p>
            <a:r>
              <a:rPr lang="en-US" dirty="0" err="1">
                <a:latin typeface="Tahoma" pitchFamily="34" charset="0"/>
                <a:ea typeface="Tahoma" pitchFamily="34" charset="0"/>
                <a:cs typeface="Tahoma" pitchFamily="34" charset="0"/>
              </a:rPr>
              <a:t>Reducerea</a:t>
            </a:r>
            <a:r>
              <a:rPr lang="en-US" dirty="0">
                <a:latin typeface="Tahoma" pitchFamily="34" charset="0"/>
                <a:ea typeface="Tahoma" pitchFamily="34" charset="0"/>
                <a:cs typeface="Tahoma" pitchFamily="34" charset="0"/>
              </a:rPr>
              <a:t> </a:t>
            </a:r>
            <a:r>
              <a:rPr lang="en-US" dirty="0" err="1" smtClean="0">
                <a:latin typeface="Tahoma" pitchFamily="34" charset="0"/>
                <a:ea typeface="Tahoma" pitchFamily="34" charset="0"/>
                <a:cs typeface="Tahoma" pitchFamily="34" charset="0"/>
              </a:rPr>
              <a:t>zgmotului</a:t>
            </a:r>
            <a:r>
              <a:rPr lang="en-US" dirty="0" smtClean="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folosind</a:t>
            </a:r>
            <a:r>
              <a:rPr lang="en-US" dirty="0">
                <a:latin typeface="Tahoma" pitchFamily="34" charset="0"/>
                <a:ea typeface="Tahoma" pitchFamily="34" charset="0"/>
                <a:cs typeface="Tahoma" pitchFamily="34" charset="0"/>
              </a:rPr>
              <a:t> un </a:t>
            </a:r>
            <a:r>
              <a:rPr lang="en-US" dirty="0" err="1">
                <a:latin typeface="Tahoma" pitchFamily="34" charset="0"/>
                <a:ea typeface="Tahoma" pitchFamily="34" charset="0"/>
                <a:cs typeface="Tahoma" pitchFamily="34" charset="0"/>
              </a:rPr>
              <a:t>filtru</a:t>
            </a:r>
            <a:r>
              <a:rPr lang="en-US" dirty="0">
                <a:latin typeface="Tahoma" pitchFamily="34" charset="0"/>
                <a:ea typeface="Tahoma" pitchFamily="34" charset="0"/>
                <a:cs typeface="Tahoma" pitchFamily="34" charset="0"/>
              </a:rPr>
              <a:t> Gaussian;</a:t>
            </a:r>
          </a:p>
          <a:p>
            <a:r>
              <a:rPr lang="en-US" dirty="0" err="1">
                <a:latin typeface="Tahoma" pitchFamily="34" charset="0"/>
                <a:ea typeface="Tahoma" pitchFamily="34" charset="0"/>
                <a:cs typeface="Tahoma" pitchFamily="34" charset="0"/>
              </a:rPr>
              <a:t>Identificarea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muchiilor</a:t>
            </a:r>
            <a:r>
              <a:rPr lang="en-US" dirty="0">
                <a:latin typeface="Tahoma" pitchFamily="34" charset="0"/>
                <a:ea typeface="Tahoma" pitchFamily="34" charset="0"/>
                <a:cs typeface="Tahoma" pitchFamily="34" charset="0"/>
              </a:rPr>
              <a:t> din imagine </a:t>
            </a:r>
            <a:r>
              <a:rPr lang="en-US" dirty="0" err="1">
                <a:latin typeface="Tahoma" pitchFamily="34" charset="0"/>
                <a:ea typeface="Tahoma" pitchFamily="34" charset="0"/>
                <a:cs typeface="Tahoma" pitchFamily="34" charset="0"/>
              </a:rPr>
              <a:t>folosind</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algoritmul</a:t>
            </a:r>
            <a:r>
              <a:rPr lang="en-US" dirty="0">
                <a:latin typeface="Tahoma" pitchFamily="34" charset="0"/>
                <a:ea typeface="Tahoma" pitchFamily="34" charset="0"/>
                <a:cs typeface="Tahoma" pitchFamily="34" charset="0"/>
              </a:rPr>
              <a:t> Canny</a:t>
            </a:r>
            <a:r>
              <a:rPr lang="en-US" dirty="0" smtClean="0">
                <a:latin typeface="Tahoma" pitchFamily="34" charset="0"/>
                <a:ea typeface="Tahoma" pitchFamily="34" charset="0"/>
                <a:cs typeface="Tahoma" pitchFamily="34" charset="0"/>
              </a:rPr>
              <a:t>;</a:t>
            </a:r>
            <a:endParaRPr lang="ro-RO" dirty="0" smtClean="0">
              <a:latin typeface="Tahoma" pitchFamily="34" charset="0"/>
              <a:ea typeface="Tahoma" pitchFamily="34" charset="0"/>
              <a:cs typeface="Tahoma" pitchFamily="34" charset="0"/>
            </a:endParaRPr>
          </a:p>
          <a:p>
            <a:r>
              <a:rPr lang="en-US" dirty="0">
                <a:latin typeface="Tahoma" pitchFamily="34" charset="0"/>
                <a:ea typeface="Tahoma" pitchFamily="34" charset="0"/>
                <a:cs typeface="Tahoma" pitchFamily="34" charset="0"/>
              </a:rPr>
              <a:t>G</a:t>
            </a:r>
            <a:r>
              <a:rPr lang="ro-RO" dirty="0">
                <a:latin typeface="Tahoma" pitchFamily="34" charset="0"/>
                <a:ea typeface="Tahoma" pitchFamily="34" charset="0"/>
                <a:cs typeface="Tahoma" pitchFamily="34" charset="0"/>
              </a:rPr>
              <a:t>ă</a:t>
            </a:r>
            <a:r>
              <a:rPr lang="en-US" dirty="0" err="1">
                <a:latin typeface="Tahoma" pitchFamily="34" charset="0"/>
                <a:ea typeface="Tahoma" pitchFamily="34" charset="0"/>
                <a:cs typeface="Tahoma" pitchFamily="34" charset="0"/>
              </a:rPr>
              <a:t>sirea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liniilor</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folosind</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Transformata</a:t>
            </a:r>
            <a:r>
              <a:rPr lang="en-US" dirty="0">
                <a:latin typeface="Tahoma" pitchFamily="34" charset="0"/>
                <a:ea typeface="Tahoma" pitchFamily="34" charset="0"/>
                <a:cs typeface="Tahoma" pitchFamily="34" charset="0"/>
              </a:rPr>
              <a:t> Hough;</a:t>
            </a:r>
            <a:endParaRPr lang="ro-RO" dirty="0">
              <a:latin typeface="Tahoma" pitchFamily="34" charset="0"/>
              <a:ea typeface="Tahoma" pitchFamily="34" charset="0"/>
              <a:cs typeface="Tahoma" pitchFamily="34" charset="0"/>
            </a:endParaRPr>
          </a:p>
          <a:p>
            <a:r>
              <a:rPr lang="ro-RO" dirty="0">
                <a:latin typeface="Tahoma" pitchFamily="34" charset="0"/>
                <a:ea typeface="Tahoma" pitchFamily="34" charset="0"/>
                <a:cs typeface="Tahoma" pitchFamily="34" charset="0"/>
              </a:rPr>
              <a:t>Medierea </a:t>
            </a:r>
            <a:r>
              <a:rPr lang="ro-RO" dirty="0" smtClean="0">
                <a:latin typeface="Tahoma" pitchFamily="34" charset="0"/>
                <a:ea typeface="Tahoma" pitchFamily="34" charset="0"/>
                <a:cs typeface="Tahoma" pitchFamily="34" charset="0"/>
              </a:rPr>
              <a:t>și </a:t>
            </a:r>
            <a:r>
              <a:rPr lang="ro-RO" dirty="0">
                <a:latin typeface="Tahoma" pitchFamily="34" charset="0"/>
                <a:ea typeface="Tahoma" pitchFamily="34" charset="0"/>
                <a:cs typeface="Tahoma" pitchFamily="34" charset="0"/>
              </a:rPr>
              <a:t>extrapolarea liniilor</a:t>
            </a:r>
            <a:r>
              <a:rPr lang="en-US" dirty="0">
                <a:latin typeface="Tahoma" pitchFamily="34" charset="0"/>
                <a:ea typeface="Tahoma" pitchFamily="34" charset="0"/>
                <a:cs typeface="Tahoma" pitchFamily="34" charset="0"/>
              </a:rPr>
              <a:t>(</a:t>
            </a:r>
            <a:r>
              <a:rPr lang="ro-RO" dirty="0">
                <a:latin typeface="Tahoma" pitchFamily="34" charset="0"/>
                <a:ea typeface="Tahoma" pitchFamily="34" charset="0"/>
                <a:cs typeface="Tahoma" pitchFamily="34" charset="0"/>
              </a:rPr>
              <a:t>Interpolarea gradientului și extrapolarea liniei</a:t>
            </a:r>
            <a:r>
              <a:rPr lang="en-US" dirty="0" smtClean="0">
                <a:latin typeface="Tahoma" pitchFamily="34" charset="0"/>
                <a:ea typeface="Tahoma" pitchFamily="34" charset="0"/>
                <a:cs typeface="Tahoma" pitchFamily="34" charset="0"/>
              </a:rPr>
              <a:t>);</a:t>
            </a:r>
            <a:endParaRPr lang="en-US" dirty="0">
              <a:latin typeface="Tahoma" pitchFamily="34" charset="0"/>
              <a:ea typeface="Tahoma" pitchFamily="34" charset="0"/>
              <a:cs typeface="Tahoma" pitchFamily="34" charset="0"/>
            </a:endParaRPr>
          </a:p>
          <a:p>
            <a:r>
              <a:rPr lang="en-US" dirty="0" err="1">
                <a:latin typeface="Tahoma" pitchFamily="34" charset="0"/>
                <a:ea typeface="Tahoma" pitchFamily="34" charset="0"/>
                <a:cs typeface="Tahoma" pitchFamily="34" charset="0"/>
              </a:rPr>
              <a:t>Identificarea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regiunii</a:t>
            </a:r>
            <a:r>
              <a:rPr lang="en-US" dirty="0">
                <a:latin typeface="Tahoma" pitchFamily="34" charset="0"/>
                <a:ea typeface="Tahoma" pitchFamily="34" charset="0"/>
                <a:cs typeface="Tahoma" pitchFamily="34" charset="0"/>
              </a:rPr>
              <a:t> de </a:t>
            </a:r>
            <a:r>
              <a:rPr lang="en-US" dirty="0" err="1">
                <a:latin typeface="Tahoma" pitchFamily="34" charset="0"/>
                <a:ea typeface="Tahoma" pitchFamily="34" charset="0"/>
                <a:cs typeface="Tahoma" pitchFamily="34" charset="0"/>
              </a:rPr>
              <a:t>interes</a:t>
            </a:r>
            <a:r>
              <a:rPr lang="en-US" dirty="0">
                <a:latin typeface="Tahoma" pitchFamily="34" charset="0"/>
                <a:ea typeface="Tahoma" pitchFamily="34" charset="0"/>
                <a:cs typeface="Tahoma" pitchFamily="34" charset="0"/>
              </a:rPr>
              <a:t>;</a:t>
            </a:r>
          </a:p>
          <a:p>
            <a:pPr marL="0" indent="0">
              <a:buNone/>
            </a:pPr>
            <a:endParaRPr lang="en-US" dirty="0"/>
          </a:p>
        </p:txBody>
      </p:sp>
    </p:spTree>
    <p:extLst>
      <p:ext uri="{BB962C8B-B14F-4D97-AF65-F5344CB8AC3E}">
        <p14:creationId xmlns:p14="http://schemas.microsoft.com/office/powerpoint/2010/main" val="291867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Selectia</a:t>
            </a:r>
            <a:r>
              <a:rPr lang="en-US" dirty="0"/>
              <a:t> </a:t>
            </a:r>
            <a:r>
              <a:rPr lang="en-US" dirty="0" err="1"/>
              <a:t>albului</a:t>
            </a:r>
            <a:r>
              <a:rPr lang="en-US" dirty="0"/>
              <a:t> </a:t>
            </a:r>
            <a:r>
              <a:rPr lang="en-US" dirty="0" err="1"/>
              <a:t>si</a:t>
            </a:r>
            <a:r>
              <a:rPr lang="en-US" dirty="0"/>
              <a:t> a </a:t>
            </a:r>
            <a:r>
              <a:rPr lang="en-US" dirty="0" err="1"/>
              <a:t>galbenului</a:t>
            </a:r>
            <a:endParaRPr lang="en-US" dirty="0"/>
          </a:p>
        </p:txBody>
      </p:sp>
      <p:sp>
        <p:nvSpPr>
          <p:cNvPr id="3" name="Content Placeholder 2"/>
          <p:cNvSpPr>
            <a:spLocks noGrp="1"/>
          </p:cNvSpPr>
          <p:nvPr>
            <p:ph idx="1"/>
          </p:nvPr>
        </p:nvSpPr>
        <p:spPr/>
        <p:txBody>
          <a:bodyPr/>
          <a:lstStyle/>
          <a:p>
            <a:r>
              <a:rPr lang="vi-VN" dirty="0" smtClean="0">
                <a:latin typeface="Tahoma" pitchFamily="34" charset="0"/>
                <a:ea typeface="Tahoma" pitchFamily="34" charset="0"/>
                <a:cs typeface="Tahoma" pitchFamily="34" charset="0"/>
              </a:rPr>
              <a:t>Mai întâi</a:t>
            </a:r>
            <a:r>
              <a:rPr lang="en-US" dirty="0" smtClean="0">
                <a:latin typeface="Tahoma" pitchFamily="34" charset="0"/>
                <a:ea typeface="Tahoma" pitchFamily="34" charset="0"/>
                <a:cs typeface="Tahoma" pitchFamily="34" charset="0"/>
              </a:rPr>
              <a:t>, se </a:t>
            </a:r>
            <a:r>
              <a:rPr lang="vi-VN" dirty="0" smtClean="0">
                <a:latin typeface="Tahoma" pitchFamily="34" charset="0"/>
                <a:ea typeface="Tahoma" pitchFamily="34" charset="0"/>
                <a:cs typeface="Tahoma" pitchFamily="34" charset="0"/>
              </a:rPr>
              <a:t>izol</a:t>
            </a:r>
            <a:r>
              <a:rPr lang="en-US" dirty="0" err="1" smtClean="0">
                <a:latin typeface="Tahoma" pitchFamily="34" charset="0"/>
                <a:ea typeface="Tahoma" pitchFamily="34" charset="0"/>
                <a:cs typeface="Tahoma" pitchFamily="34" charset="0"/>
              </a:rPr>
              <a:t>eaz</a:t>
            </a:r>
            <a:r>
              <a:rPr lang="ro-RO" dirty="0" smtClean="0">
                <a:latin typeface="Tahoma" pitchFamily="34" charset="0"/>
                <a:ea typeface="Tahoma" pitchFamily="34" charset="0"/>
                <a:cs typeface="Tahoma" pitchFamily="34" charset="0"/>
              </a:rPr>
              <a:t>ă</a:t>
            </a:r>
            <a:r>
              <a:rPr lang="vi-VN" dirty="0" smtClean="0">
                <a:latin typeface="Tahoma" pitchFamily="34" charset="0"/>
                <a:ea typeface="Tahoma" pitchFamily="34" charset="0"/>
                <a:cs typeface="Tahoma" pitchFamily="34" charset="0"/>
              </a:rPr>
              <a:t> galben</a:t>
            </a:r>
            <a:r>
              <a:rPr lang="en-US" dirty="0" err="1" smtClean="0">
                <a:latin typeface="Tahoma" pitchFamily="34" charset="0"/>
                <a:ea typeface="Tahoma" pitchFamily="34" charset="0"/>
                <a:cs typeface="Tahoma" pitchFamily="34" charset="0"/>
              </a:rPr>
              <a:t>ul</a:t>
            </a:r>
            <a:r>
              <a:rPr lang="vi-VN" dirty="0" smtClean="0">
                <a:latin typeface="Tahoma" pitchFamily="34" charset="0"/>
                <a:ea typeface="Tahoma" pitchFamily="34" charset="0"/>
                <a:cs typeface="Tahoma" pitchFamily="34" charset="0"/>
              </a:rPr>
              <a:t> și alb</a:t>
            </a:r>
            <a:r>
              <a:rPr lang="en-US" dirty="0" err="1" smtClean="0">
                <a:latin typeface="Tahoma" pitchFamily="34" charset="0"/>
                <a:ea typeface="Tahoma" pitchFamily="34" charset="0"/>
                <a:cs typeface="Tahoma" pitchFamily="34" charset="0"/>
              </a:rPr>
              <a:t>ul</a:t>
            </a:r>
            <a:r>
              <a:rPr lang="vi-VN" dirty="0" smtClean="0">
                <a:latin typeface="Tahoma" pitchFamily="34" charset="0"/>
                <a:ea typeface="Tahoma" pitchFamily="34" charset="0"/>
                <a:cs typeface="Tahoma" pitchFamily="34" charset="0"/>
              </a:rPr>
              <a:t> de imaginea originală. După aceasta, </a:t>
            </a:r>
            <a:r>
              <a:rPr lang="en-US" dirty="0" smtClean="0">
                <a:latin typeface="Tahoma" pitchFamily="34" charset="0"/>
                <a:ea typeface="Tahoma" pitchFamily="34" charset="0"/>
                <a:cs typeface="Tahoma" pitchFamily="34" charset="0"/>
              </a:rPr>
              <a:t>se </a:t>
            </a:r>
            <a:r>
              <a:rPr lang="en-US" dirty="0" err="1" smtClean="0">
                <a:latin typeface="Tahoma" pitchFamily="34" charset="0"/>
                <a:ea typeface="Tahoma" pitchFamily="34" charset="0"/>
                <a:cs typeface="Tahoma" pitchFamily="34" charset="0"/>
              </a:rPr>
              <a:t>poate</a:t>
            </a:r>
            <a:r>
              <a:rPr lang="vi-VN" dirty="0" smtClean="0">
                <a:latin typeface="Tahoma" pitchFamily="34" charset="0"/>
                <a:ea typeface="Tahoma" pitchFamily="34" charset="0"/>
                <a:cs typeface="Tahoma" pitchFamily="34" charset="0"/>
              </a:rPr>
              <a:t> observa cum galbenul și albul benzilor sunt foarte bine izolate.</a:t>
            </a:r>
            <a:endParaRPr lang="en-US" dirty="0" smtClean="0">
              <a:latin typeface="Tahoma" pitchFamily="34" charset="0"/>
              <a:ea typeface="Tahoma" pitchFamily="34" charset="0"/>
              <a:cs typeface="Tahoma" pitchFamily="34" charset="0"/>
            </a:endParaRP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272" y="3402329"/>
            <a:ext cx="2437447"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492" y="3400423"/>
            <a:ext cx="2437447" cy="189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597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Convertirea</a:t>
            </a:r>
            <a:r>
              <a:rPr lang="en-US" dirty="0"/>
              <a:t> </a:t>
            </a:r>
            <a:r>
              <a:rPr lang="en-US" dirty="0" err="1"/>
              <a:t>imaginii</a:t>
            </a:r>
            <a:r>
              <a:rPr lang="en-US" dirty="0"/>
              <a:t> color </a:t>
            </a:r>
            <a:r>
              <a:rPr lang="en-US" dirty="0" err="1"/>
              <a:t>intr</a:t>
            </a:r>
            <a:r>
              <a:rPr lang="en-US" dirty="0"/>
              <a:t>-o imagine </a:t>
            </a:r>
            <a:r>
              <a:rPr lang="en-US" dirty="0" err="1" smtClean="0"/>
              <a:t>grayscaler</a:t>
            </a:r>
            <a:endParaRPr lang="en-US" dirty="0"/>
          </a:p>
        </p:txBody>
      </p:sp>
      <p:sp>
        <p:nvSpPr>
          <p:cNvPr id="3" name="Content Placeholder 2"/>
          <p:cNvSpPr>
            <a:spLocks noGrp="1"/>
          </p:cNvSpPr>
          <p:nvPr>
            <p:ph idx="1"/>
          </p:nvPr>
        </p:nvSpPr>
        <p:spPr/>
        <p:txBody>
          <a:bodyPr/>
          <a:lstStyle/>
          <a:p>
            <a:r>
              <a:rPr lang="vi-VN" dirty="0">
                <a:latin typeface="Tahoma (Body)"/>
              </a:rPr>
              <a:t>Suntem interesați să detectăm linii albe sau galbene pe imagini, care prezintă un contrast deosebit de ridicat atunci când imaginea este în tonuri de gri. </a:t>
            </a:r>
            <a:r>
              <a:rPr lang="en-US" dirty="0">
                <a:latin typeface="Tahoma (Body)"/>
              </a:rPr>
              <a:t>Cum </a:t>
            </a:r>
            <a:r>
              <a:rPr lang="vi-VN" dirty="0">
                <a:latin typeface="Tahoma (Body)"/>
              </a:rPr>
              <a:t>drumul este negru, astfel încât orice lucru care este mult mai luminos pe drum va ieși cu un contrast ridicat într-o imagine în tonuri de gri.</a:t>
            </a:r>
            <a:endParaRPr lang="en-US" dirty="0">
              <a:latin typeface="Tahoma (Body)"/>
            </a:endParaRP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264" y="3832859"/>
            <a:ext cx="4295856" cy="237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584" y="3832859"/>
            <a:ext cx="4295856" cy="238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60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Reducerea</a:t>
            </a:r>
            <a:r>
              <a:rPr lang="en-US" dirty="0"/>
              <a:t> </a:t>
            </a:r>
            <a:r>
              <a:rPr lang="en-US" dirty="0" err="1" smtClean="0"/>
              <a:t>zgmotului</a:t>
            </a:r>
            <a:r>
              <a:rPr lang="en-US" dirty="0" smtClean="0"/>
              <a:t> </a:t>
            </a:r>
            <a:r>
              <a:rPr lang="en-US" dirty="0" err="1"/>
              <a:t>folosind</a:t>
            </a:r>
            <a:r>
              <a:rPr lang="en-US" dirty="0"/>
              <a:t> un </a:t>
            </a:r>
            <a:r>
              <a:rPr lang="en-US" dirty="0" err="1"/>
              <a:t>filtru</a:t>
            </a:r>
            <a:r>
              <a:rPr lang="en-US" dirty="0"/>
              <a:t> </a:t>
            </a:r>
            <a:r>
              <a:rPr lang="en-US" dirty="0" smtClean="0"/>
              <a:t>Gaussian</a:t>
            </a:r>
            <a:endParaRPr lang="en-US" dirty="0"/>
          </a:p>
        </p:txBody>
      </p:sp>
      <p:sp>
        <p:nvSpPr>
          <p:cNvPr id="3" name="Content Placeholder 2"/>
          <p:cNvSpPr>
            <a:spLocks noGrp="1"/>
          </p:cNvSpPr>
          <p:nvPr>
            <p:ph idx="1"/>
          </p:nvPr>
        </p:nvSpPr>
        <p:spPr/>
        <p:txBody>
          <a:bodyPr/>
          <a:lstStyle/>
          <a:p>
            <a:r>
              <a:rPr lang="ro-RO" dirty="0">
                <a:latin typeface="Tahoma" pitchFamily="34" charset="0"/>
                <a:ea typeface="Tahoma" pitchFamily="34" charset="0"/>
                <a:cs typeface="Tahoma" pitchFamily="34" charset="0"/>
              </a:rPr>
              <a:t>Facem acest pas deoarece vrem să ne concentrăm doar pe cele mai semnificative linii (cele pe bandă), nu pe cele de pe fiecare obiect. Trebuie să fim atenți pentru a nu estompa prea mult imaginile, altfel va deveni greu să alcătuim o linie.</a:t>
            </a:r>
            <a:endParaRPr lang="en-US" dirty="0">
              <a:latin typeface="Tahoma" pitchFamily="34" charset="0"/>
              <a:ea typeface="Tahoma" pitchFamily="34" charset="0"/>
              <a:cs typeface="Tahoma" pitchFamily="34" charset="0"/>
            </a:endParaRP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754" y="3825240"/>
            <a:ext cx="3297329" cy="1724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315" y="3825240"/>
            <a:ext cx="3297328" cy="170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312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Identificarea</a:t>
            </a:r>
            <a:r>
              <a:rPr lang="en-US" dirty="0"/>
              <a:t> </a:t>
            </a:r>
            <a:r>
              <a:rPr lang="en-US" dirty="0" err="1"/>
              <a:t>muchiilor</a:t>
            </a:r>
            <a:r>
              <a:rPr lang="en-US" dirty="0"/>
              <a:t> din imagine </a:t>
            </a:r>
            <a:r>
              <a:rPr lang="en-US" dirty="0" err="1"/>
              <a:t>folosind</a:t>
            </a:r>
            <a:r>
              <a:rPr lang="en-US" dirty="0"/>
              <a:t> </a:t>
            </a:r>
            <a:r>
              <a:rPr lang="en-US" dirty="0" err="1"/>
              <a:t>algoritmul</a:t>
            </a:r>
            <a:r>
              <a:rPr lang="en-US" dirty="0"/>
              <a:t> Canny</a:t>
            </a:r>
          </a:p>
        </p:txBody>
      </p:sp>
      <p:sp>
        <p:nvSpPr>
          <p:cNvPr id="3" name="Content Placeholder 2"/>
          <p:cNvSpPr>
            <a:spLocks noGrp="1"/>
          </p:cNvSpPr>
          <p:nvPr>
            <p:ph idx="1"/>
          </p:nvPr>
        </p:nvSpPr>
        <p:spPr/>
        <p:txBody>
          <a:bodyPr/>
          <a:lstStyle/>
          <a:p>
            <a:r>
              <a:rPr lang="en-US" dirty="0" smtClean="0">
                <a:latin typeface="Tahoma" pitchFamily="34" charset="0"/>
                <a:ea typeface="Tahoma" pitchFamily="34" charset="0"/>
                <a:cs typeface="Tahoma" pitchFamily="34" charset="0"/>
              </a:rPr>
              <a:t>Dup</a:t>
            </a:r>
            <a:r>
              <a:rPr lang="ro-RO" dirty="0" smtClean="0">
                <a:latin typeface="Tahoma" pitchFamily="34" charset="0"/>
                <a:ea typeface="Tahoma" pitchFamily="34" charset="0"/>
                <a:cs typeface="Tahoma" pitchFamily="34" charset="0"/>
              </a:rPr>
              <a:t>ă</a:t>
            </a:r>
            <a:r>
              <a:rPr lang="en-US" dirty="0" smtClean="0">
                <a:latin typeface="Tahoma" pitchFamily="34" charset="0"/>
                <a:ea typeface="Tahoma" pitchFamily="34" charset="0"/>
                <a:cs typeface="Tahoma" pitchFamily="34" charset="0"/>
              </a:rPr>
              <a:t> </a:t>
            </a:r>
            <a:r>
              <a:rPr lang="ro-RO" dirty="0">
                <a:latin typeface="Tahoma" pitchFamily="34" charset="0"/>
                <a:ea typeface="Tahoma" pitchFamily="34" charset="0"/>
                <a:cs typeface="Tahoma" pitchFamily="34" charset="0"/>
              </a:rPr>
              <a:t>prelucra</a:t>
            </a:r>
            <a:r>
              <a:rPr lang="en-US" dirty="0" err="1">
                <a:latin typeface="Tahoma" pitchFamily="34" charset="0"/>
                <a:ea typeface="Tahoma" pitchFamily="34" charset="0"/>
                <a:cs typeface="Tahoma" pitchFamily="34" charset="0"/>
              </a:rPr>
              <a:t>rea</a:t>
            </a:r>
            <a:r>
              <a:rPr lang="en-US" dirty="0">
                <a:latin typeface="Tahoma" pitchFamily="34" charset="0"/>
                <a:ea typeface="Tahoma" pitchFamily="34" charset="0"/>
                <a:cs typeface="Tahoma" pitchFamily="34" charset="0"/>
              </a:rPr>
              <a:t> </a:t>
            </a:r>
            <a:r>
              <a:rPr lang="ro-RO" dirty="0" smtClean="0">
                <a:latin typeface="Tahoma" pitchFamily="34" charset="0"/>
                <a:ea typeface="Tahoma" pitchFamily="34" charset="0"/>
                <a:cs typeface="Tahoma" pitchFamily="34" charset="0"/>
              </a:rPr>
              <a:t>imagin</a:t>
            </a:r>
            <a:r>
              <a:rPr lang="en-US" dirty="0" smtClean="0">
                <a:latin typeface="Tahoma" pitchFamily="34" charset="0"/>
                <a:ea typeface="Tahoma" pitchFamily="34" charset="0"/>
                <a:cs typeface="Tahoma" pitchFamily="34" charset="0"/>
              </a:rPr>
              <a:t>ii</a:t>
            </a:r>
            <a:r>
              <a:rPr lang="ro-RO" dirty="0" smtClean="0">
                <a:latin typeface="Tahoma" pitchFamily="34" charset="0"/>
                <a:ea typeface="Tahoma" pitchFamily="34" charset="0"/>
                <a:cs typeface="Tahoma" pitchFamily="34" charset="0"/>
              </a:rPr>
              <a:t>, </a:t>
            </a:r>
            <a:r>
              <a:rPr lang="ro-RO" dirty="0">
                <a:latin typeface="Tahoma" pitchFamily="34" charset="0"/>
                <a:ea typeface="Tahoma" pitchFamily="34" charset="0"/>
                <a:cs typeface="Tahoma" pitchFamily="34" charset="0"/>
              </a:rPr>
              <a:t>putem aplica un Canny Edge </a:t>
            </a:r>
            <a:r>
              <a:rPr lang="ro-RO" dirty="0" smtClean="0">
                <a:latin typeface="Tahoma" pitchFamily="34" charset="0"/>
                <a:ea typeface="Tahoma" pitchFamily="34" charset="0"/>
                <a:cs typeface="Tahoma" pitchFamily="34" charset="0"/>
              </a:rPr>
              <a:t>Detector </a:t>
            </a:r>
            <a:r>
              <a:rPr lang="en-US" dirty="0" smtClean="0">
                <a:latin typeface="Tahoma" pitchFamily="34" charset="0"/>
                <a:ea typeface="Tahoma" pitchFamily="34" charset="0"/>
                <a:cs typeface="Tahoma" pitchFamily="34" charset="0"/>
              </a:rPr>
              <a:t>care are </a:t>
            </a:r>
            <a:r>
              <a:rPr lang="en-US" dirty="0" err="1" smtClean="0">
                <a:latin typeface="Tahoma" pitchFamily="34" charset="0"/>
                <a:ea typeface="Tahoma" pitchFamily="34" charset="0"/>
                <a:cs typeface="Tahoma" pitchFamily="34" charset="0"/>
              </a:rPr>
              <a:t>rolul</a:t>
            </a:r>
            <a:r>
              <a:rPr lang="en-US" dirty="0" smtClean="0">
                <a:latin typeface="Tahoma" pitchFamily="34" charset="0"/>
                <a:ea typeface="Tahoma" pitchFamily="34" charset="0"/>
                <a:cs typeface="Tahoma" pitchFamily="34" charset="0"/>
              </a:rPr>
              <a:t> </a:t>
            </a:r>
            <a:r>
              <a:rPr lang="ro-RO" dirty="0" smtClean="0">
                <a:latin typeface="Tahoma" pitchFamily="34" charset="0"/>
                <a:ea typeface="Tahoma" pitchFamily="34" charset="0"/>
                <a:cs typeface="Tahoma" pitchFamily="34" charset="0"/>
              </a:rPr>
              <a:t>de </a:t>
            </a:r>
            <a:r>
              <a:rPr lang="ro-RO" dirty="0">
                <a:latin typeface="Tahoma" pitchFamily="34" charset="0"/>
                <a:ea typeface="Tahoma" pitchFamily="34" charset="0"/>
                <a:cs typeface="Tahoma" pitchFamily="34" charset="0"/>
              </a:rPr>
              <a:t>a identifica marginile dintr-o imagine și de a </a:t>
            </a:r>
            <a:r>
              <a:rPr lang="en-US" dirty="0" err="1" smtClean="0">
                <a:latin typeface="Tahoma" pitchFamily="34" charset="0"/>
                <a:ea typeface="Tahoma" pitchFamily="34" charset="0"/>
                <a:cs typeface="Tahoma" pitchFamily="34" charset="0"/>
              </a:rPr>
              <a:t>neglija</a:t>
            </a:r>
            <a:r>
              <a:rPr lang="ro-RO" dirty="0" smtClean="0">
                <a:latin typeface="Tahoma" pitchFamily="34" charset="0"/>
                <a:ea typeface="Tahoma" pitchFamily="34" charset="0"/>
                <a:cs typeface="Tahoma" pitchFamily="34" charset="0"/>
              </a:rPr>
              <a:t> </a:t>
            </a:r>
            <a:r>
              <a:rPr lang="ro-RO" dirty="0">
                <a:latin typeface="Tahoma" pitchFamily="34" charset="0"/>
                <a:ea typeface="Tahoma" pitchFamily="34" charset="0"/>
                <a:cs typeface="Tahoma" pitchFamily="34" charset="0"/>
              </a:rPr>
              <a:t>toate celelalte date. Imaginea rezultată ajunge să fie neobișnuită, ceea ce ne permite să ne concentrăm și mai mult pe detectarea benzii, deoarece ne preocupă liniile.</a:t>
            </a:r>
            <a:endParaRPr lang="en-US" dirty="0">
              <a:latin typeface="Tahoma" pitchFamily="34" charset="0"/>
              <a:ea typeface="Tahoma" pitchFamily="34" charset="0"/>
              <a:cs typeface="Tahoma" pitchFamily="34" charset="0"/>
            </a:endParaRP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698" y="3932873"/>
            <a:ext cx="37433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237" y="3932872"/>
            <a:ext cx="37433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642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a:t>
            </a:r>
            <a:r>
              <a:rPr lang="ro-RO" dirty="0" smtClean="0"/>
              <a:t>ă</a:t>
            </a:r>
            <a:r>
              <a:rPr lang="en-US" dirty="0" err="1" smtClean="0"/>
              <a:t>sirea</a:t>
            </a:r>
            <a:r>
              <a:rPr lang="en-US" dirty="0" smtClean="0"/>
              <a:t> </a:t>
            </a:r>
            <a:r>
              <a:rPr lang="en-US" dirty="0" err="1"/>
              <a:t>liniilor</a:t>
            </a:r>
            <a:r>
              <a:rPr lang="en-US" dirty="0"/>
              <a:t> </a:t>
            </a:r>
            <a:r>
              <a:rPr lang="en-US" dirty="0" err="1"/>
              <a:t>folosind</a:t>
            </a:r>
            <a:r>
              <a:rPr lang="en-US" dirty="0"/>
              <a:t> </a:t>
            </a:r>
            <a:r>
              <a:rPr lang="en-US" dirty="0" err="1"/>
              <a:t>Transformata</a:t>
            </a:r>
            <a:r>
              <a:rPr lang="en-US" dirty="0"/>
              <a:t> Hough</a:t>
            </a:r>
          </a:p>
        </p:txBody>
      </p:sp>
      <p:sp>
        <p:nvSpPr>
          <p:cNvPr id="3" name="Content Placeholder 2"/>
          <p:cNvSpPr>
            <a:spLocks noGrp="1"/>
          </p:cNvSpPr>
          <p:nvPr>
            <p:ph idx="1"/>
          </p:nvPr>
        </p:nvSpPr>
        <p:spPr/>
        <p:txBody>
          <a:bodyPr/>
          <a:lstStyle/>
          <a:p>
            <a:r>
              <a:rPr lang="en-US" dirty="0">
                <a:latin typeface="Tahoma" pitchFamily="34" charset="0"/>
                <a:ea typeface="Tahoma" pitchFamily="34" charset="0"/>
                <a:cs typeface="Tahoma" pitchFamily="34" charset="0"/>
              </a:rPr>
              <a:t>Se </a:t>
            </a:r>
            <a:r>
              <a:rPr lang="en-US" dirty="0" err="1">
                <a:latin typeface="Tahoma" pitchFamily="34" charset="0"/>
                <a:ea typeface="Tahoma" pitchFamily="34" charset="0"/>
                <a:cs typeface="Tahoma" pitchFamily="34" charset="0"/>
              </a:rPr>
              <a:t>poate</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folosi</a:t>
            </a:r>
            <a:r>
              <a:rPr lang="en-US" dirty="0">
                <a:latin typeface="Tahoma" pitchFamily="34" charset="0"/>
                <a:ea typeface="Tahoma" pitchFamily="34" charset="0"/>
                <a:cs typeface="Tahoma" pitchFamily="34" charset="0"/>
              </a:rPr>
              <a:t> Hough Line Transform </a:t>
            </a:r>
            <a:r>
              <a:rPr lang="en-US" dirty="0" err="1">
                <a:latin typeface="Tahoma" pitchFamily="34" charset="0"/>
                <a:ea typeface="Tahoma" pitchFamily="34" charset="0"/>
                <a:cs typeface="Tahoma" pitchFamily="34" charset="0"/>
              </a:rPr>
              <a:t>pentru</a:t>
            </a:r>
            <a:r>
              <a:rPr lang="en-US" dirty="0">
                <a:latin typeface="Tahoma" pitchFamily="34" charset="0"/>
                <a:ea typeface="Tahoma" pitchFamily="34" charset="0"/>
                <a:cs typeface="Tahoma" pitchFamily="34" charset="0"/>
              </a:rPr>
              <a:t> a </a:t>
            </a:r>
            <a:r>
              <a:rPr lang="en-US" dirty="0" err="1">
                <a:latin typeface="Tahoma" pitchFamily="34" charset="0"/>
                <a:ea typeface="Tahoma" pitchFamily="34" charset="0"/>
                <a:cs typeface="Tahoma" pitchFamily="34" charset="0"/>
              </a:rPr>
              <a:t>detecta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liniile</a:t>
            </a:r>
            <a:r>
              <a:rPr lang="en-US" dirty="0">
                <a:latin typeface="Tahoma" pitchFamily="34" charset="0"/>
                <a:ea typeface="Tahoma" pitchFamily="34" charset="0"/>
                <a:cs typeface="Tahoma" pitchFamily="34" charset="0"/>
              </a:rPr>
              <a:t> din </a:t>
            </a:r>
            <a:r>
              <a:rPr lang="en-US" dirty="0" err="1">
                <a:latin typeface="Tahoma" pitchFamily="34" charset="0"/>
                <a:ea typeface="Tahoma" pitchFamily="34" charset="0"/>
                <a:cs typeface="Tahoma" pitchFamily="34" charset="0"/>
              </a:rPr>
              <a:t>imaginile</a:t>
            </a:r>
            <a:r>
              <a:rPr lang="en-US" dirty="0">
                <a:latin typeface="Tahoma" pitchFamily="34" charset="0"/>
                <a:ea typeface="Tahoma" pitchFamily="34" charset="0"/>
                <a:cs typeface="Tahoma" pitchFamily="34" charset="0"/>
              </a:rPr>
              <a:t> de </a:t>
            </a:r>
            <a:r>
              <a:rPr lang="en-US" dirty="0" err="1">
                <a:latin typeface="Tahoma" pitchFamily="34" charset="0"/>
                <a:ea typeface="Tahoma" pitchFamily="34" charset="0"/>
                <a:cs typeface="Tahoma" pitchFamily="34" charset="0"/>
              </a:rPr>
              <a:t>pe</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margine</a:t>
            </a:r>
            <a:r>
              <a:rPr lang="en-US" dirty="0">
                <a:latin typeface="Tahoma" pitchFamily="34" charset="0"/>
                <a:ea typeface="Tahoma" pitchFamily="34" charset="0"/>
                <a:cs typeface="Tahoma" pitchFamily="34" charset="0"/>
              </a:rPr>
              <a:t>.</a:t>
            </a:r>
            <a:r>
              <a:rPr lang="ro-RO" dirty="0">
                <a:latin typeface="Tahoma" pitchFamily="34" charset="0"/>
                <a:ea typeface="Tahoma" pitchFamily="34" charset="0"/>
                <a:cs typeface="Tahoma" pitchFamily="34" charset="0"/>
              </a:rPr>
              <a:t> </a:t>
            </a:r>
            <a:endParaRPr lang="en-US" dirty="0">
              <a:latin typeface="Tahoma" pitchFamily="34" charset="0"/>
              <a:ea typeface="Tahoma" pitchFamily="34" charset="0"/>
              <a:cs typeface="Tahoma" pitchFamily="34" charset="0"/>
            </a:endParaRPr>
          </a:p>
          <a:p>
            <a:r>
              <a:rPr lang="ro-RO" dirty="0">
                <a:latin typeface="Tahoma" pitchFamily="34" charset="0"/>
                <a:ea typeface="Tahoma" pitchFamily="34" charset="0"/>
                <a:cs typeface="Tahoma" pitchFamily="34" charset="0"/>
              </a:rPr>
              <a:t>Scopul Hough Transform este de a găsi linii prin identificarea tuturor punctelor care stau pe ele.</a:t>
            </a:r>
            <a:endParaRPr lang="en-US" dirty="0">
              <a:latin typeface="Tahoma" pitchFamily="34" charset="0"/>
              <a:ea typeface="Tahoma" pitchFamily="34" charset="0"/>
              <a:cs typeface="Tahoma" pitchFamily="34" charset="0"/>
            </a:endParaRP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680" y="3728546"/>
            <a:ext cx="4355223" cy="245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41" y="3728545"/>
            <a:ext cx="4353820" cy="245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07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ro-RO" sz="3600" dirty="0"/>
              <a:t>Medierea și extrapolarea liniilor</a:t>
            </a:r>
            <a:r>
              <a:rPr lang="en-US" sz="3600" dirty="0"/>
              <a:t>(</a:t>
            </a:r>
            <a:r>
              <a:rPr lang="ro-RO" sz="3600" dirty="0"/>
              <a:t>Interpolarea gradientului și extrapolarea liniei</a:t>
            </a:r>
            <a:r>
              <a:rPr lang="en-US" sz="3600" dirty="0" smtClean="0"/>
              <a:t>)</a:t>
            </a:r>
            <a:endParaRPr lang="en-US" sz="3600" dirty="0"/>
          </a:p>
        </p:txBody>
      </p:sp>
      <p:sp>
        <p:nvSpPr>
          <p:cNvPr id="3" name="Content Placeholder 2"/>
          <p:cNvSpPr>
            <a:spLocks noGrp="1"/>
          </p:cNvSpPr>
          <p:nvPr>
            <p:ph idx="1"/>
          </p:nvPr>
        </p:nvSpPr>
        <p:spPr/>
        <p:txBody>
          <a:bodyPr/>
          <a:lstStyle/>
          <a:p>
            <a:r>
              <a:rPr lang="vi-VN" dirty="0"/>
              <a:t>Pentru a urmări o linie completă din partea de jos a ecranului până în cel mai înalt punct al regiunii noastre de interes, trebuie să putem interpola diferitele puncte returnate de funcția noastră de transformare Hough și să găsim o linie care să minimizeze distanța dintre acele puncte. Vom încerca să găsim linia pe o bandă dată prin minimizarea erorii celor mai mici pătrate.</a:t>
            </a:r>
            <a:endParaRPr lang="en-US"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365" y="4366260"/>
            <a:ext cx="2901315" cy="182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284" y="4419600"/>
            <a:ext cx="2901315" cy="182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260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f34357615_win32">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tf34357615_win32</Template>
  <TotalTime>0</TotalTime>
  <Words>632</Words>
  <Application>Microsoft Office PowerPoint</Application>
  <PresentationFormat>Custom</PresentationFormat>
  <Paragraphs>35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tf34357615_win32</vt:lpstr>
      <vt:lpstr>Lane and markings detection in color images </vt:lpstr>
      <vt:lpstr>PowerPoint Presentation</vt:lpstr>
      <vt:lpstr>Pașii de realizare a proiectului</vt:lpstr>
      <vt:lpstr>Selectia albului si a galbenului</vt:lpstr>
      <vt:lpstr>Convertirea imaginii color intr-o imagine grayscaler</vt:lpstr>
      <vt:lpstr>Reducerea zgmotului folosind un filtru Gaussian</vt:lpstr>
      <vt:lpstr>Identificarea muchiilor din imagine folosind algoritmul Canny</vt:lpstr>
      <vt:lpstr>Găsirea liniilor folosind Transformata Hough</vt:lpstr>
      <vt:lpstr>Medierea și extrapolarea liniilor(Interpolarea gradientului și extrapolarea liniei)</vt:lpstr>
      <vt:lpstr>Identificarea regiunii de interes</vt:lpstr>
      <vt:lpstr>Concluzii</vt:lpstr>
      <vt:lpstr>Bibliografie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2021-01-12T16:26:53Z</dcterms:created>
  <dcterms:modified xsi:type="dcterms:W3CDTF">2021-01-12T22:08:43Z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